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96" r:id="rId4"/>
    <p:sldId id="297" r:id="rId5"/>
    <p:sldId id="300" r:id="rId6"/>
    <p:sldId id="298" r:id="rId7"/>
    <p:sldId id="299" r:id="rId8"/>
    <p:sldId id="301" r:id="rId9"/>
    <p:sldId id="315" r:id="rId10"/>
    <p:sldId id="313" r:id="rId11"/>
    <p:sldId id="314" r:id="rId12"/>
    <p:sldId id="316" r:id="rId13"/>
    <p:sldId id="302" r:id="rId14"/>
    <p:sldId id="312" r:id="rId15"/>
    <p:sldId id="303" r:id="rId16"/>
    <p:sldId id="305" r:id="rId17"/>
    <p:sldId id="266" r:id="rId18"/>
    <p:sldId id="306" r:id="rId19"/>
    <p:sldId id="307" r:id="rId20"/>
    <p:sldId id="308" r:id="rId21"/>
    <p:sldId id="309" r:id="rId22"/>
    <p:sldId id="311" r:id="rId23"/>
    <p:sldId id="318" r:id="rId24"/>
    <p:sldId id="310" r:id="rId25"/>
    <p:sldId id="319" r:id="rId26"/>
    <p:sldId id="317" r:id="rId27"/>
    <p:sldId id="262" r:id="rId28"/>
    <p:sldId id="258" r:id="rId29"/>
    <p:sldId id="321" r:id="rId30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32"/>
      <p:bold r:id="rId33"/>
    </p:embeddedFont>
    <p:embeddedFont>
      <p:font typeface="Congenial" panose="02000503040000020004" pitchFamily="2" charset="0"/>
      <p:regular r:id="rId34"/>
      <p:bold r:id="rId35"/>
      <p:italic r:id="rId36"/>
      <p:boldItalic r:id="rId37"/>
    </p:embeddedFont>
    <p:embeddedFont>
      <p:font typeface="Forte" panose="03060902040502070203" pitchFamily="66" charset="0"/>
      <p:regular r:id="rId38"/>
    </p:embeddedFont>
    <p:embeddedFont>
      <p:font typeface="Merriweather" panose="000005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AEDABC-BADD-4293-A472-D3AD88E73092}">
  <a:tblStyle styleId="{8DAEDABC-BADD-4293-A472-D3AD88E730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86F0B6-B751-4789-9B5D-46EEAF9DFC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728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9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704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271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659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43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760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398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75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2128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016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21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914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553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838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684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981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36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89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83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153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5374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291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95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6"/>
          <p:cNvSpPr txBox="1">
            <a:spLocks noGrp="1"/>
          </p:cNvSpPr>
          <p:nvPr>
            <p:ph type="body" idx="1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9" name="Google Shape;1059;p6"/>
          <p:cNvSpPr txBox="1">
            <a:spLocks noGrp="1"/>
          </p:cNvSpPr>
          <p:nvPr>
            <p:ph type="body" idx="2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60" name="Google Shape;1060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6" name="Google Shape;1436;p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accent5"/>
        </a:solidFill>
        <a:effectLst/>
      </p:bgPr>
    </p:bg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4" name="Google Shape;1774;p1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chemeClr val="accent1"/>
        </a:solidFill>
        <a:effectLst/>
      </p:bgPr>
    </p:bg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avLst/>
            <a:gdLst/>
            <a:ahLst/>
            <a:cxnLst/>
            <a:rect l="l" t="t" r="r" b="b"/>
            <a:pathLst>
              <a:path w="16700" h="17037" extrusionOk="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6" name="Google Shape;1886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6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eniz.aydin@toros.edu.t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4744/felt.2022.4.2.4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r.educause.edu/articles/2020/3/the-difference-between-emergency-remote-teaching-and-online-learning" TargetMode="External"/><Relationship Id="rId4" Type="http://schemas.openxmlformats.org/officeDocument/2006/relationships/hyperlink" Target="http://www.ace.edu.t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4744/felt.2022.4.2.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>
            <a:spLocks noGrp="1"/>
          </p:cNvSpPr>
          <p:nvPr>
            <p:ph type="ctrTitle"/>
          </p:nvPr>
        </p:nvSpPr>
        <p:spPr>
          <a:xfrm>
            <a:off x="1500896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Congenial" panose="02000503040000020004" pitchFamily="2" charset="0"/>
              </a:rPr>
              <a:t>Çevrim </a:t>
            </a:r>
            <a:r>
              <a:rPr lang="en-US" sz="6000" dirty="0" err="1">
                <a:latin typeface="Congenial" panose="02000503040000020004" pitchFamily="2" charset="0"/>
              </a:rPr>
              <a:t>içi</a:t>
            </a:r>
            <a:r>
              <a:rPr lang="en-US" sz="6000" dirty="0">
                <a:latin typeface="Congenial" panose="02000503040000020004" pitchFamily="2" charset="0"/>
              </a:rPr>
              <a:t> </a:t>
            </a:r>
            <a:r>
              <a:rPr lang="tr-TR" sz="6000" dirty="0">
                <a:latin typeface="Congenial" panose="02000503040000020004" pitchFamily="2" charset="0"/>
              </a:rPr>
              <a:t>Eğitimde</a:t>
            </a:r>
            <a:r>
              <a:rPr lang="en-US" sz="6000" dirty="0">
                <a:latin typeface="Congenial" panose="02000503040000020004" pitchFamily="2" charset="0"/>
              </a:rPr>
              <a:t> </a:t>
            </a:r>
            <a:r>
              <a:rPr lang="en-US" sz="6000" dirty="0" err="1">
                <a:latin typeface="Congenial" panose="02000503040000020004" pitchFamily="2" charset="0"/>
              </a:rPr>
              <a:t>Hazırbulunuşluk</a:t>
            </a:r>
            <a:endParaRPr sz="6000" dirty="0">
              <a:latin typeface="Congenial" panose="02000503040000020004" pitchFamily="2" charset="0"/>
            </a:endParaRPr>
          </a:p>
        </p:txBody>
      </p:sp>
      <p:sp>
        <p:nvSpPr>
          <p:cNvPr id="2" name="Google Shape;1891;p13">
            <a:extLst>
              <a:ext uri="{FF2B5EF4-FFF2-40B4-BE49-F238E27FC236}">
                <a16:creationId xmlns:a16="http://schemas.microsoft.com/office/drawing/2014/main" id="{9B799B85-B17A-9D5A-F3E4-D1F1BE2D9B36}"/>
              </a:ext>
            </a:extLst>
          </p:cNvPr>
          <p:cNvSpPr txBox="1">
            <a:spLocks/>
          </p:cNvSpPr>
          <p:nvPr/>
        </p:nvSpPr>
        <p:spPr>
          <a:xfrm>
            <a:off x="-1601532" y="4481933"/>
            <a:ext cx="5626525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Amatic SC"/>
              <a:buNone/>
              <a:defRPr sz="6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Amatic SC"/>
              <a:buNone/>
              <a:defRPr sz="6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Amatic SC"/>
              <a:buNone/>
              <a:defRPr sz="6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Amatic SC"/>
              <a:buNone/>
              <a:defRPr sz="6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Amatic SC"/>
              <a:buNone/>
              <a:defRPr sz="6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Amatic SC"/>
              <a:buNone/>
              <a:defRPr sz="6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Amatic SC"/>
              <a:buNone/>
              <a:defRPr sz="6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Amatic SC"/>
              <a:buNone/>
              <a:defRPr sz="6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Amatic SC"/>
              <a:buNone/>
              <a:defRPr sz="6800" b="0" i="0" u="none" strike="noStrike" cap="none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000" dirty="0">
                <a:latin typeface="Forte" panose="03060902040502070203" pitchFamily="66" charset="0"/>
              </a:rPr>
              <a:t>By: DENIZ AYDIN</a:t>
            </a:r>
          </a:p>
          <a:p>
            <a:endParaRPr lang="en-US" sz="2000" dirty="0">
              <a:latin typeface="Forte" panose="03060902040502070203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605092" y="32160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Çevrim</a:t>
            </a:r>
            <a:r>
              <a:rPr lang="en-US" dirty="0"/>
              <a:t> içi </a:t>
            </a:r>
            <a:r>
              <a:rPr lang="en-US" dirty="0" err="1"/>
              <a:t>Öğrenmede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Araçlar</a:t>
            </a:r>
            <a:endParaRPr lang="en-US"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946934" y="982907"/>
            <a:ext cx="619681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CC6F1-B648-30A5-3CB1-04D6D8999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1" y="1319343"/>
            <a:ext cx="6880500" cy="3630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9B7107-E01D-27D4-4F43-43D09A2C9B07}"/>
              </a:ext>
            </a:extLst>
          </p:cNvPr>
          <p:cNvSpPr txBox="1"/>
          <p:nvPr/>
        </p:nvSpPr>
        <p:spPr>
          <a:xfrm>
            <a:off x="730101" y="958033"/>
            <a:ext cx="6960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CANVAS (LMS) DOKTORA PROGRAMI ARAYÜZÜ</a:t>
            </a:r>
          </a:p>
        </p:txBody>
      </p:sp>
      <p:pic>
        <p:nvPicPr>
          <p:cNvPr id="1028" name="Picture 4" descr="American College of Education - Acalog ACMS™">
            <a:extLst>
              <a:ext uri="{FF2B5EF4-FFF2-40B4-BE49-F238E27FC236}">
                <a16:creationId xmlns:a16="http://schemas.microsoft.com/office/drawing/2014/main" id="{4E8E7F58-F07D-9EB7-2BBF-16FAE291E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13" y="1999887"/>
            <a:ext cx="1209242" cy="7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E95481-7793-3687-5053-31146A2CC8CB}"/>
              </a:ext>
            </a:extLst>
          </p:cNvPr>
          <p:cNvSpPr txBox="1"/>
          <p:nvPr/>
        </p:nvSpPr>
        <p:spPr>
          <a:xfrm>
            <a:off x="7485592" y="95837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(ACE, 2022)</a:t>
            </a:r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3F1D912-85FD-5286-96B4-AC2D26494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183" y="3357329"/>
            <a:ext cx="600424" cy="7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6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605092" y="32160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err="1"/>
              <a:t>Çevrim</a:t>
            </a:r>
            <a:r>
              <a:rPr lang="en-US" dirty="0"/>
              <a:t> içi </a:t>
            </a:r>
            <a:r>
              <a:rPr lang="en-US" dirty="0" err="1"/>
              <a:t>Öğrenmede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Araçlar</a:t>
            </a:r>
            <a:endParaRPr lang="en-US"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946934" y="982907"/>
            <a:ext cx="619681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A3771-C6F4-078A-E2C1-C61AC41FD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27" y="1498522"/>
            <a:ext cx="5768244" cy="3190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195A57-D986-6414-07A4-9BE82F60F5CF}"/>
              </a:ext>
            </a:extLst>
          </p:cNvPr>
          <p:cNvSpPr txBox="1"/>
          <p:nvPr/>
        </p:nvSpPr>
        <p:spPr>
          <a:xfrm>
            <a:off x="1594884" y="982907"/>
            <a:ext cx="4111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/>
              <a:t>Özgünlük</a:t>
            </a:r>
            <a:r>
              <a:rPr lang="en-US" u="sng" dirty="0"/>
              <a:t> </a:t>
            </a:r>
            <a:r>
              <a:rPr lang="en-US" u="sng" dirty="0" err="1"/>
              <a:t>Raporu</a:t>
            </a:r>
            <a:r>
              <a:rPr lang="en-US" u="sng" dirty="0"/>
              <a:t> (Turn It In </a:t>
            </a:r>
            <a:r>
              <a:rPr lang="en-US" u="sng" dirty="0" err="1"/>
              <a:t>Sistemi</a:t>
            </a:r>
            <a:r>
              <a:rPr lang="en-US" u="sng" dirty="0"/>
              <a:t>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AC8BD1-26B7-7A20-AB3F-85E6245F49E3}"/>
              </a:ext>
            </a:extLst>
          </p:cNvPr>
          <p:cNvSpPr/>
          <p:nvPr/>
        </p:nvSpPr>
        <p:spPr>
          <a:xfrm>
            <a:off x="6046381" y="2176130"/>
            <a:ext cx="609600" cy="7726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876846-DB5C-C639-92CD-43F1F0737C7E}"/>
              </a:ext>
            </a:extLst>
          </p:cNvPr>
          <p:cNvSpPr/>
          <p:nvPr/>
        </p:nvSpPr>
        <p:spPr>
          <a:xfrm>
            <a:off x="6025116" y="3926958"/>
            <a:ext cx="609600" cy="7726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7790D-E1E3-89CC-E7A2-0921DD7D6886}"/>
              </a:ext>
            </a:extLst>
          </p:cNvPr>
          <p:cNvSpPr txBox="1"/>
          <p:nvPr/>
        </p:nvSpPr>
        <p:spPr>
          <a:xfrm>
            <a:off x="4572000" y="99201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(ACE, 2022)</a:t>
            </a:r>
          </a:p>
        </p:txBody>
      </p:sp>
      <p:pic>
        <p:nvPicPr>
          <p:cNvPr id="8" name="Picture 4" descr="American College of Education - Acalog ACMS™">
            <a:extLst>
              <a:ext uri="{FF2B5EF4-FFF2-40B4-BE49-F238E27FC236}">
                <a16:creationId xmlns:a16="http://schemas.microsoft.com/office/drawing/2014/main" id="{5B49E436-15C5-4D7A-7ECB-371A3DA2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24" y="1369155"/>
            <a:ext cx="1209242" cy="75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2DDC7B7-762D-9A69-DBBF-DD2395176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233" y="2353217"/>
            <a:ext cx="600424" cy="7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5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605092" y="32160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err="1"/>
              <a:t>Çevrim</a:t>
            </a:r>
            <a:r>
              <a:rPr lang="en-US" dirty="0"/>
              <a:t> içi </a:t>
            </a:r>
            <a:r>
              <a:rPr lang="en-US" dirty="0" err="1"/>
              <a:t>Öğrenmede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Araçlar</a:t>
            </a:r>
            <a:endParaRPr lang="en-US"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946935" y="982907"/>
            <a:ext cx="3861830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95A57-D986-6414-07A4-9BE82F60F5CF}"/>
              </a:ext>
            </a:extLst>
          </p:cNvPr>
          <p:cNvSpPr txBox="1"/>
          <p:nvPr/>
        </p:nvSpPr>
        <p:spPr>
          <a:xfrm>
            <a:off x="2084740" y="1047963"/>
            <a:ext cx="596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Kurumsal</a:t>
            </a:r>
            <a:r>
              <a:rPr lang="en-US" dirty="0"/>
              <a:t> Mobil </a:t>
            </a:r>
            <a:r>
              <a:rPr lang="en-US" dirty="0" err="1"/>
              <a:t>Uygalaması</a:t>
            </a:r>
            <a:r>
              <a:rPr lang="en-US" dirty="0"/>
              <a:t> (İOS/ANDROİD APP)</a:t>
            </a:r>
          </a:p>
        </p:txBody>
      </p:sp>
      <p:pic>
        <p:nvPicPr>
          <p:cNvPr id="2050" name="Picture 2" descr="American College of Education on the App Store">
            <a:extLst>
              <a:ext uri="{FF2B5EF4-FFF2-40B4-BE49-F238E27FC236}">
                <a16:creationId xmlns:a16="http://schemas.microsoft.com/office/drawing/2014/main" id="{E673AB55-5CEB-A455-2311-413C1A12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78" y="1575061"/>
            <a:ext cx="3649435" cy="335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American College of Education - Acalog ACMS™">
            <a:extLst>
              <a:ext uri="{FF2B5EF4-FFF2-40B4-BE49-F238E27FC236}">
                <a16:creationId xmlns:a16="http://schemas.microsoft.com/office/drawing/2014/main" id="{5E7B81CA-B80D-EB09-D732-0AB1717BA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63" y="1834301"/>
            <a:ext cx="1380689" cy="85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B82F62-9A7F-896C-B848-EE2398ED00BD}"/>
              </a:ext>
            </a:extLst>
          </p:cNvPr>
          <p:cNvSpPr txBox="1"/>
          <p:nvPr/>
        </p:nvSpPr>
        <p:spPr>
          <a:xfrm>
            <a:off x="6204980" y="10479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(ACE, 2022)</a:t>
            </a:r>
          </a:p>
        </p:txBody>
      </p:sp>
    </p:spTree>
    <p:extLst>
      <p:ext uri="{BB962C8B-B14F-4D97-AF65-F5344CB8AC3E}">
        <p14:creationId xmlns:p14="http://schemas.microsoft.com/office/powerpoint/2010/main" val="415201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605092" y="32160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err="1"/>
              <a:t>Çevrim</a:t>
            </a:r>
            <a:r>
              <a:rPr lang="en-US" dirty="0"/>
              <a:t> içi </a:t>
            </a:r>
            <a:r>
              <a:rPr lang="en-US" dirty="0" err="1"/>
              <a:t>Öğrenmede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Araçlar</a:t>
            </a:r>
            <a:endParaRPr lang="en-US"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473405" y="969771"/>
            <a:ext cx="619681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Sanal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Gerçeklik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(Virtual Reality)</a:t>
            </a: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b="1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Google Shape;1897;p14">
            <a:extLst>
              <a:ext uri="{FF2B5EF4-FFF2-40B4-BE49-F238E27FC236}">
                <a16:creationId xmlns:a16="http://schemas.microsoft.com/office/drawing/2014/main" id="{E9F5E391-D47C-BA49-E5AA-60ADB01EE4C5}"/>
              </a:ext>
            </a:extLst>
          </p:cNvPr>
          <p:cNvSpPr txBox="1"/>
          <p:nvPr/>
        </p:nvSpPr>
        <p:spPr>
          <a:xfrm>
            <a:off x="342776" y="2669146"/>
            <a:ext cx="619681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Artırılmış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Gerçeklik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(Augmented Reality)</a:t>
            </a: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  <p:pic>
        <p:nvPicPr>
          <p:cNvPr id="1028" name="Picture 4" descr="Virtual Language Learning is Becoming a Reality | by Alice Bonasio | Tech  Trends | Medium">
            <a:extLst>
              <a:ext uri="{FF2B5EF4-FFF2-40B4-BE49-F238E27FC236}">
                <a16:creationId xmlns:a16="http://schemas.microsoft.com/office/drawing/2014/main" id="{B0327BC7-CAF9-B63E-8BD4-9EB90815E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85" y="982907"/>
            <a:ext cx="3216502" cy="187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Augmented Reality (AR) | Microsoft Dynamics 365">
            <a:extLst>
              <a:ext uri="{FF2B5EF4-FFF2-40B4-BE49-F238E27FC236}">
                <a16:creationId xmlns:a16="http://schemas.microsoft.com/office/drawing/2014/main" id="{0EF4F77B-B710-1D25-CA10-B47AC4194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90" y="3007063"/>
            <a:ext cx="3216502" cy="18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897;p14">
            <a:extLst>
              <a:ext uri="{FF2B5EF4-FFF2-40B4-BE49-F238E27FC236}">
                <a16:creationId xmlns:a16="http://schemas.microsoft.com/office/drawing/2014/main" id="{DC3682D0-30CC-BBB9-0AD1-C50C67054077}"/>
              </a:ext>
            </a:extLst>
          </p:cNvPr>
          <p:cNvSpPr txBox="1"/>
          <p:nvPr/>
        </p:nvSpPr>
        <p:spPr>
          <a:xfrm>
            <a:off x="1253157" y="3737461"/>
            <a:ext cx="619681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…</a:t>
            </a: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21571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605092" y="32160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err="1"/>
              <a:t>Çevrim</a:t>
            </a:r>
            <a:r>
              <a:rPr lang="en-US" dirty="0"/>
              <a:t> içi </a:t>
            </a:r>
            <a:r>
              <a:rPr lang="en-US" dirty="0" err="1"/>
              <a:t>Öğrenmede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Araçlar</a:t>
            </a:r>
            <a:endParaRPr lang="en-US"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946934" y="982907"/>
            <a:ext cx="619681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METAVERSE 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SANAL DÜNYA İLE ÇEVRİM İÇİ EĞİTİM</a:t>
            </a: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Google Shape;1897;p14">
            <a:extLst>
              <a:ext uri="{FF2B5EF4-FFF2-40B4-BE49-F238E27FC236}">
                <a16:creationId xmlns:a16="http://schemas.microsoft.com/office/drawing/2014/main" id="{E9F5E391-D47C-BA49-E5AA-60ADB01EE4C5}"/>
              </a:ext>
            </a:extLst>
          </p:cNvPr>
          <p:cNvSpPr txBox="1"/>
          <p:nvPr/>
        </p:nvSpPr>
        <p:spPr>
          <a:xfrm>
            <a:off x="4387519" y="4756922"/>
            <a:ext cx="2286138" cy="112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  <p:pic>
        <p:nvPicPr>
          <p:cNvPr id="3" name="Picture 4" descr="Metaverse nedir, ne işe yarar, nasıl alınır? Metaverse hakkında her şey">
            <a:extLst>
              <a:ext uri="{FF2B5EF4-FFF2-40B4-BE49-F238E27FC236}">
                <a16:creationId xmlns:a16="http://schemas.microsoft.com/office/drawing/2014/main" id="{78EC6B19-DAED-B0FB-6D58-A8433632C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3" y="1690577"/>
            <a:ext cx="3680953" cy="207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etaversity: Former Twitter And Microsoft Executives Describe How A Metaverse  Classroom Might Look And Feel - Edernet.org">
            <a:extLst>
              <a:ext uri="{FF2B5EF4-FFF2-40B4-BE49-F238E27FC236}">
                <a16:creationId xmlns:a16="http://schemas.microsoft.com/office/drawing/2014/main" id="{AA246131-F3BE-62C4-0592-F06C8CC5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53" y="1692493"/>
            <a:ext cx="3680954" cy="206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6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605092" y="32160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Çevrim</a:t>
            </a:r>
            <a:r>
              <a:rPr lang="en-US" dirty="0"/>
              <a:t> içi </a:t>
            </a:r>
            <a:r>
              <a:rPr lang="en-US" dirty="0" err="1"/>
              <a:t>Eğitmenin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Dağılımı</a:t>
            </a:r>
            <a:endParaRPr lang="en-US"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2228726" y="842655"/>
            <a:ext cx="619681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Online Instructor 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içi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Eğitmen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Technologist 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Teknoloji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Uzmanı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Researcher 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Araştırmacı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Assessor 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Değerlendiriçi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Adviser 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Danışman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Content Facilitator 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İçerik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Yöneteniçisi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Process Facilitator 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Süreç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Yöneteniçisi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Designer 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Tasarımcı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Administrator 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İdareci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Google Shape;1897;p14">
            <a:extLst>
              <a:ext uri="{FF2B5EF4-FFF2-40B4-BE49-F238E27FC236}">
                <a16:creationId xmlns:a16="http://schemas.microsoft.com/office/drawing/2014/main" id="{E5721593-7150-8BBA-601F-9E0DAA4CC093}"/>
              </a:ext>
            </a:extLst>
          </p:cNvPr>
          <p:cNvSpPr txBox="1"/>
          <p:nvPr/>
        </p:nvSpPr>
        <p:spPr>
          <a:xfrm>
            <a:off x="538718" y="822548"/>
            <a:ext cx="3943475" cy="495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b="1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6784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494936" y="16474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</a:t>
            </a:r>
            <a:r>
              <a:rPr lang="en-US" dirty="0" err="1"/>
              <a:t>Çevrim</a:t>
            </a:r>
            <a:r>
              <a:rPr lang="en-US" dirty="0"/>
              <a:t> içi </a:t>
            </a:r>
            <a:r>
              <a:rPr lang="en-US" dirty="0" err="1"/>
              <a:t>Eğitmenin</a:t>
            </a:r>
            <a:r>
              <a:rPr lang="en-US" dirty="0"/>
              <a:t> </a:t>
            </a:r>
            <a:r>
              <a:rPr lang="en-US" dirty="0" err="1"/>
              <a:t>Hazırbulunuşluğu</a:t>
            </a:r>
            <a:endParaRPr dirty="0"/>
          </a:p>
        </p:txBody>
      </p:sp>
      <p:sp>
        <p:nvSpPr>
          <p:cNvPr id="2059" name="Google Shape;205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7" name="Google Shape;1897;p14">
            <a:extLst>
              <a:ext uri="{FF2B5EF4-FFF2-40B4-BE49-F238E27FC236}">
                <a16:creationId xmlns:a16="http://schemas.microsoft.com/office/drawing/2014/main" id="{911D40C1-EA12-DE3A-3B4D-BDDBC54F5A8D}"/>
              </a:ext>
            </a:extLst>
          </p:cNvPr>
          <p:cNvSpPr txBox="1"/>
          <p:nvPr/>
        </p:nvSpPr>
        <p:spPr>
          <a:xfrm>
            <a:off x="57150" y="643244"/>
            <a:ext cx="923380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teknoloji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teknolojik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becereliri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güncel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tutmak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İçerik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etkileşime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yönlendirme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sağlamak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öğrencilerin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ihtiyaçlarını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belirlemek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geri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bildirim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kanallar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oluşturmak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pedagoji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çeşitli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yaklaşımlarla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birlikte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teknoloji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tabanlı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pedagojik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içerik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elde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etme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mevcudiyet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Katılımı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desteklemek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katılımcı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etkileşimini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analiz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etmek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öğrencinin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ilerlemesini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izlemek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derin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iletişim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yollar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yaratmak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öğrenci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yönetimi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kaynak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bulmak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eşzamanlı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etkileşimler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oluşturmak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grup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ödevlerine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katılım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sağlamak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hedeflerine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ulaşmalarını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sağlamak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eğitiçi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tasarım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teori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pratik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arasında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bir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bağlantı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oluşturmak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farklı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öğrenme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stillerini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barındırmak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esnek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bir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tasarıma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sahip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olmak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esnek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öğretim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sunumunu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sürdürmek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e-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değerlendirme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sınavlar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e-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portfolyolar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sürükle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bırak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etkinlikleri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röportajlar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diyalog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simülasyonları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anketler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oyunlar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tartışma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panoları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42200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23"/>
          <p:cNvSpPr txBox="1">
            <a:spLocks noGrp="1"/>
          </p:cNvSpPr>
          <p:nvPr>
            <p:ph type="title" idx="4294967295"/>
          </p:nvPr>
        </p:nvSpPr>
        <p:spPr>
          <a:xfrm>
            <a:off x="2923225" y="406225"/>
            <a:ext cx="32976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 err="1">
                <a:latin typeface="Merriweather"/>
                <a:ea typeface="Merriweather"/>
                <a:cs typeface="Merriweather"/>
                <a:sym typeface="Merriweather"/>
              </a:rPr>
              <a:t>Araştırma</a:t>
            </a:r>
            <a:r>
              <a:rPr lang="en-US" sz="24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dirty="0" err="1">
                <a:latin typeface="Merriweather"/>
                <a:ea typeface="Merriweather"/>
                <a:cs typeface="Merriweather"/>
                <a:sym typeface="Merriweather"/>
              </a:rPr>
              <a:t>ve</a:t>
            </a:r>
            <a:r>
              <a:rPr lang="en-US" sz="2400" b="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00" b="0" dirty="0" err="1">
                <a:latin typeface="Merriweather"/>
                <a:ea typeface="Merriweather"/>
                <a:cs typeface="Merriweather"/>
                <a:sym typeface="Merriweather"/>
              </a:rPr>
              <a:t>Özet</a:t>
            </a:r>
            <a:endParaRPr sz="2400" dirty="0"/>
          </a:p>
        </p:txBody>
      </p:sp>
      <p:sp>
        <p:nvSpPr>
          <p:cNvPr id="1969" name="Google Shape;1969;p2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494936" y="16474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Özet</a:t>
            </a:r>
            <a:endParaRPr dirty="0"/>
          </a:p>
        </p:txBody>
      </p:sp>
      <p:sp>
        <p:nvSpPr>
          <p:cNvPr id="2059" name="Google Shape;205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7" name="Google Shape;1897;p14">
            <a:extLst>
              <a:ext uri="{FF2B5EF4-FFF2-40B4-BE49-F238E27FC236}">
                <a16:creationId xmlns:a16="http://schemas.microsoft.com/office/drawing/2014/main" id="{911D40C1-EA12-DE3A-3B4D-BDDBC54F5A8D}"/>
              </a:ext>
            </a:extLst>
          </p:cNvPr>
          <p:cNvSpPr txBox="1"/>
          <p:nvPr/>
        </p:nvSpPr>
        <p:spPr>
          <a:xfrm>
            <a:off x="57150" y="643244"/>
            <a:ext cx="923380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Amaç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: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Pandemi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Başlangıcında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Pandemi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sürecinde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Türkiyedeki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İngilizce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Öğretmenlerinin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Hazırbulunuşluğunu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Değerlendirmek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Metod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Yöntem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: 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Quantitative (Likert Scale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Anket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Qualititative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Reportaj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Katılımcı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Sayısı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: 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55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Öğretim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Seviyesi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: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İlkokul,Ortaokul,Lise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Yükseköğretim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Eğitimcilerin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Çalıştığı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Sektör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: 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Özel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Devlet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Okulları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Araştırma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Tarihi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: 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2021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Yaz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65312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494936" y="16474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Özet</a:t>
            </a:r>
            <a:endParaRPr dirty="0"/>
          </a:p>
        </p:txBody>
      </p:sp>
      <p:sp>
        <p:nvSpPr>
          <p:cNvPr id="2059" name="Google Shape;205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7" name="Google Shape;1897;p14">
            <a:extLst>
              <a:ext uri="{FF2B5EF4-FFF2-40B4-BE49-F238E27FC236}">
                <a16:creationId xmlns:a16="http://schemas.microsoft.com/office/drawing/2014/main" id="{911D40C1-EA12-DE3A-3B4D-BDDBC54F5A8D}"/>
              </a:ext>
            </a:extLst>
          </p:cNvPr>
          <p:cNvSpPr txBox="1"/>
          <p:nvPr/>
        </p:nvSpPr>
        <p:spPr>
          <a:xfrm>
            <a:off x="57150" y="643244"/>
            <a:ext cx="923380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Anketdeki</a:t>
            </a:r>
            <a:r>
              <a:rPr lang="en-US" b="1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Örnek</a:t>
            </a:r>
            <a:r>
              <a:rPr lang="en-US" b="1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Maddeler</a:t>
            </a:r>
            <a:endParaRPr lang="en-US" b="1" u="sng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Covid-19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salgınının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başlangıcında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eğitime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geçerken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kurumumun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Sistemini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(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Örn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: LMS, EBA, Moodle, Google Classroom)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verecek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kadar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kullanma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becerisine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sahiptim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Covid-19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pandemisi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sürecinde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eğitime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geçiş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yaparken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kurumun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öğrenme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sistemi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hakkında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öğrencilere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oryantasyon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verme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konusunda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yeterli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beceriye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sahip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oldum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Covid-19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pandemisi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sürecinde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eğitime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geçiş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yaparken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yüz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yüze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öğretim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yaklaşımını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öğrenmeye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uyarlama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konusunda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yeterli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beceriye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sahiptim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Covid-19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salgını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sırasında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eğitime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geçerken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biçimlendiriçi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değerlendirmeler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yapma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konusunda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yeterli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beceriye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sahiptim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71993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846000" y="-43326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/>
              <a:t>genel</a:t>
            </a:r>
            <a:r>
              <a:rPr lang="en-US" dirty="0"/>
              <a:t> </a:t>
            </a:r>
            <a:r>
              <a:rPr lang="en-US" dirty="0" err="1"/>
              <a:t>bakış</a:t>
            </a:r>
            <a:endParaRPr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2048989" y="713488"/>
            <a:ext cx="4776354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içi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Öğrenmeyi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Tanımlama</a:t>
            </a:r>
            <a:endParaRPr lang="en-US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Pandemi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içi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Öğrenme</a:t>
            </a:r>
            <a:endParaRPr lang="en-US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içi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Öğrenmenin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Avantajları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Zorlukları</a:t>
            </a:r>
            <a:endParaRPr lang="en-US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içi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Öğrenmede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Kullanılan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Araçlar</a:t>
            </a:r>
            <a:endParaRPr lang="en-US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içi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Eğitmenin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Görev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Dağılımı</a:t>
            </a:r>
            <a:endParaRPr lang="en-US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içi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Eğitmenin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Hazırbulunuşluğu</a:t>
            </a:r>
            <a:endParaRPr lang="en-US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Araştırma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Özet</a:t>
            </a:r>
            <a:endParaRPr lang="en-US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içi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Öğrenim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ile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Son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Söz</a:t>
            </a:r>
            <a:endParaRPr lang="en-US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Soru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Cevap</a:t>
            </a:r>
            <a:endParaRPr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494936" y="16474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Özet</a:t>
            </a:r>
            <a:endParaRPr dirty="0"/>
          </a:p>
        </p:txBody>
      </p:sp>
      <p:sp>
        <p:nvSpPr>
          <p:cNvPr id="2059" name="Google Shape;205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7" name="Google Shape;1897;p14">
            <a:extLst>
              <a:ext uri="{FF2B5EF4-FFF2-40B4-BE49-F238E27FC236}">
                <a16:creationId xmlns:a16="http://schemas.microsoft.com/office/drawing/2014/main" id="{911D40C1-EA12-DE3A-3B4D-BDDBC54F5A8D}"/>
              </a:ext>
            </a:extLst>
          </p:cNvPr>
          <p:cNvSpPr txBox="1"/>
          <p:nvPr/>
        </p:nvSpPr>
        <p:spPr>
          <a:xfrm>
            <a:off x="2261507" y="1080303"/>
            <a:ext cx="923380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Röportajlarda</a:t>
            </a:r>
            <a:r>
              <a:rPr lang="en-US" b="1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Örnek</a:t>
            </a:r>
            <a:r>
              <a:rPr lang="en-US" b="1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Konular</a:t>
            </a:r>
            <a:endParaRPr lang="en-US" b="1" u="sng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İçi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Öğrenmeye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İlişkin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Algılar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İçi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Öğrenmeye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Yönelik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Eleştiri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İçi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Öğrenme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Motivasyonu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İçi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Öğrenme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ile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Gelecek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545439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494936" y="16474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Sonuçları</a:t>
            </a:r>
            <a:endParaRPr dirty="0"/>
          </a:p>
        </p:txBody>
      </p:sp>
      <p:sp>
        <p:nvSpPr>
          <p:cNvPr id="2059" name="Google Shape;205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Google Shape;1897;p14">
            <a:extLst>
              <a:ext uri="{FF2B5EF4-FFF2-40B4-BE49-F238E27FC236}">
                <a16:creationId xmlns:a16="http://schemas.microsoft.com/office/drawing/2014/main" id="{5D0ADDF4-1C8C-C9B6-5F37-694BF11AF76F}"/>
              </a:ext>
            </a:extLst>
          </p:cNvPr>
          <p:cNvSpPr txBox="1"/>
          <p:nvPr/>
        </p:nvSpPr>
        <p:spPr>
          <a:xfrm>
            <a:off x="408213" y="884360"/>
            <a:ext cx="923380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b="1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62C9603-D50B-7D86-A29D-A05B98DA7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857070"/>
              </p:ext>
            </p:extLst>
          </p:nvPr>
        </p:nvGraphicFramePr>
        <p:xfrm>
          <a:off x="1123951" y="880891"/>
          <a:ext cx="6096000" cy="4064000"/>
        </p:xfrm>
        <a:graphic>
          <a:graphicData uri="http://schemas.openxmlformats.org/drawingml/2006/table">
            <a:tbl>
              <a:tblPr firstRow="1" bandRow="1">
                <a:tableStyleId>{8DAEDABC-BADD-4293-A472-D3AD88E73092}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11936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784404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59830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Merriweather" panose="00000500000000000000" pitchFamily="2" charset="0"/>
                        </a:rPr>
                        <a:t>Konu</a:t>
                      </a:r>
                      <a:endParaRPr lang="en-US" b="1" dirty="0">
                        <a:latin typeface="Merriweather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Merriweather" panose="00000500000000000000" pitchFamily="2" charset="0"/>
                        </a:rPr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Merriweather" panose="00000500000000000000" pitchFamily="2" charset="0"/>
                        </a:rPr>
                        <a:t>Standard Deviation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036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teknoloji</a:t>
                      </a:r>
                      <a:r>
                        <a:rPr lang="en-US" b="0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3.89 </a:t>
                      </a:r>
                      <a:endParaRPr lang="en-US" dirty="0">
                        <a:latin typeface="Merriweather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.839</a:t>
                      </a:r>
                      <a:endParaRPr lang="en-US" dirty="0">
                        <a:latin typeface="Merriweather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9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İçerik</a:t>
                      </a:r>
                      <a:r>
                        <a:rPr lang="en-US" b="0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  <a:latin typeface="Merriweather" panose="00000500000000000000" pitchFamily="2" charset="0"/>
                        </a:rPr>
                        <a:t>3.68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erriweather" panose="00000500000000000000" pitchFamily="2" charset="0"/>
                        </a:rPr>
                        <a:t>. 965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410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pedagoji</a:t>
                      </a:r>
                      <a:r>
                        <a:rPr lang="en-US" b="0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erriweather" panose="00000500000000000000" pitchFamily="2" charset="0"/>
                        </a:rPr>
                        <a:t> 64%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Merriweather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95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çevrim</a:t>
                      </a:r>
                      <a:r>
                        <a:rPr lang="en-US" b="0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içi</a:t>
                      </a:r>
                      <a:r>
                        <a:rPr lang="en-US" b="0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mevcudiyet</a:t>
                      </a:r>
                      <a:r>
                        <a:rPr lang="en-US" b="0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erriweather" panose="00000500000000000000" pitchFamily="2" charset="0"/>
                        </a:rPr>
                        <a:t>3.78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erriweather" panose="00000500000000000000" pitchFamily="2" charset="0"/>
                        </a:rPr>
                        <a:t>.882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91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öğrenci</a:t>
                      </a:r>
                      <a:r>
                        <a:rPr lang="en-US" b="0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yönetimi</a:t>
                      </a:r>
                      <a:r>
                        <a:rPr lang="en-US" b="0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  <a:latin typeface="Merriweather" panose="00000500000000000000" pitchFamily="2" charset="0"/>
                        </a:rPr>
                        <a:t>3.64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erriweather" panose="00000500000000000000" pitchFamily="2" charset="0"/>
                        </a:rPr>
                        <a:t>1.08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547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eğitiçi</a:t>
                      </a:r>
                      <a:r>
                        <a:rPr lang="en-US" b="0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  <a:r>
                        <a:rPr lang="en-US" b="0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tasarım</a:t>
                      </a:r>
                      <a:r>
                        <a:rPr lang="en-US" b="0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  <a:latin typeface="Merriweather" panose="00000500000000000000" pitchFamily="2" charset="0"/>
                        </a:rPr>
                        <a:t>3.53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erriweather" panose="00000500000000000000" pitchFamily="2" charset="0"/>
                        </a:rPr>
                        <a:t>.909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452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e-</a:t>
                      </a:r>
                      <a:r>
                        <a:rPr lang="en-US" b="0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değerlendirme</a:t>
                      </a:r>
                      <a:endParaRPr lang="en-US" b="0" dirty="0">
                        <a:solidFill>
                          <a:srgbClr val="2C3E50"/>
                        </a:solidFill>
                        <a:latin typeface="Merriweather" panose="00000500000000000000" pitchFamily="2" charset="0"/>
                        <a:sym typeface="Merriweather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  <a:latin typeface="Merriweather" panose="00000500000000000000" pitchFamily="2" charset="0"/>
                        </a:rPr>
                        <a:t>3.61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erriweather" panose="00000500000000000000" pitchFamily="2" charset="0"/>
                        </a:rPr>
                        <a:t>.879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520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36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494936" y="16474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Sonuçları</a:t>
            </a:r>
            <a:endParaRPr dirty="0"/>
          </a:p>
        </p:txBody>
      </p:sp>
      <p:sp>
        <p:nvSpPr>
          <p:cNvPr id="2059" name="Google Shape;205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" name="Google Shape;1897;p14">
            <a:extLst>
              <a:ext uri="{FF2B5EF4-FFF2-40B4-BE49-F238E27FC236}">
                <a16:creationId xmlns:a16="http://schemas.microsoft.com/office/drawing/2014/main" id="{5D0ADDF4-1C8C-C9B6-5F37-694BF11AF76F}"/>
              </a:ext>
            </a:extLst>
          </p:cNvPr>
          <p:cNvSpPr txBox="1"/>
          <p:nvPr/>
        </p:nvSpPr>
        <p:spPr>
          <a:xfrm>
            <a:off x="408213" y="884360"/>
            <a:ext cx="923380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	Veri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toplama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zamanı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ile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Pandemi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Başlangıcı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arasındaki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T-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testi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sonuçları</a:t>
            </a:r>
            <a:endParaRPr lang="en-US" b="1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007004-0953-AE81-0BDB-CB8AF8111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843556"/>
              </p:ext>
            </p:extLst>
          </p:nvPr>
        </p:nvGraphicFramePr>
        <p:xfrm>
          <a:off x="881743" y="1584165"/>
          <a:ext cx="7249884" cy="2283089"/>
        </p:xfrm>
        <a:graphic>
          <a:graphicData uri="http://schemas.openxmlformats.org/drawingml/2006/table">
            <a:tbl>
              <a:tblPr>
                <a:tableStyleId>{8DAEDABC-BADD-4293-A472-D3AD88E73092}</a:tableStyleId>
              </a:tblPr>
              <a:tblGrid>
                <a:gridCol w="2397311">
                  <a:extLst>
                    <a:ext uri="{9D8B030D-6E8A-4147-A177-3AD203B41FA5}">
                      <a16:colId xmlns:a16="http://schemas.microsoft.com/office/drawing/2014/main" val="1619129797"/>
                    </a:ext>
                  </a:extLst>
                </a:gridCol>
                <a:gridCol w="1002712">
                  <a:extLst>
                    <a:ext uri="{9D8B030D-6E8A-4147-A177-3AD203B41FA5}">
                      <a16:colId xmlns:a16="http://schemas.microsoft.com/office/drawing/2014/main" val="3067337948"/>
                    </a:ext>
                  </a:extLst>
                </a:gridCol>
                <a:gridCol w="1002712">
                  <a:extLst>
                    <a:ext uri="{9D8B030D-6E8A-4147-A177-3AD203B41FA5}">
                      <a16:colId xmlns:a16="http://schemas.microsoft.com/office/drawing/2014/main" val="3741685757"/>
                    </a:ext>
                  </a:extLst>
                </a:gridCol>
                <a:gridCol w="1408396">
                  <a:extLst>
                    <a:ext uri="{9D8B030D-6E8A-4147-A177-3AD203B41FA5}">
                      <a16:colId xmlns:a16="http://schemas.microsoft.com/office/drawing/2014/main" val="1272300081"/>
                    </a:ext>
                  </a:extLst>
                </a:gridCol>
                <a:gridCol w="1438753">
                  <a:extLst>
                    <a:ext uri="{9D8B030D-6E8A-4147-A177-3AD203B41FA5}">
                      <a16:colId xmlns:a16="http://schemas.microsoft.com/office/drawing/2014/main" val="1839347745"/>
                    </a:ext>
                  </a:extLst>
                </a:gridCol>
              </a:tblGrid>
              <a:tr h="308727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Merriweather" panose="000005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effectLst/>
                          <a:latin typeface="Merriweather" panose="00000500000000000000" pitchFamily="2" charset="0"/>
                        </a:rPr>
                        <a:t>N</a:t>
                      </a:r>
                      <a:endParaRPr lang="en-US" sz="1100" b="1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effectLst/>
                          <a:latin typeface="Merriweather" panose="00000500000000000000" pitchFamily="2" charset="0"/>
                        </a:rPr>
                        <a:t>Mean</a:t>
                      </a:r>
                      <a:endParaRPr lang="en-US" sz="1100" b="1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effectLst/>
                          <a:latin typeface="Merriweather" panose="00000500000000000000" pitchFamily="2" charset="0"/>
                        </a:rPr>
                        <a:t>Std. Deviation</a:t>
                      </a:r>
                      <a:endParaRPr lang="en-US" sz="1100" b="1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effectLst/>
                          <a:latin typeface="Merriweather" panose="00000500000000000000" pitchFamily="2" charset="0"/>
                        </a:rPr>
                        <a:t>Std. Error Mean</a:t>
                      </a:r>
                      <a:endParaRPr lang="en-US" sz="1100" b="1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2813471"/>
                  </a:ext>
                </a:extLst>
              </a:tr>
              <a:tr h="1171931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Merriweather" panose="00000500000000000000" pitchFamily="2" charset="0"/>
                        </a:rPr>
                        <a:t>Sorular</a:t>
                      </a:r>
                      <a:r>
                        <a:rPr lang="en-US" sz="1200" dirty="0">
                          <a:effectLst/>
                          <a:latin typeface="Merriweather" panose="00000500000000000000" pitchFamily="2" charset="0"/>
                        </a:rPr>
                        <a:t> 1-21 </a:t>
                      </a:r>
                      <a:r>
                        <a:rPr lang="en-US" sz="1200" dirty="0" err="1">
                          <a:effectLst/>
                          <a:latin typeface="Merriweather" panose="00000500000000000000" pitchFamily="2" charset="0"/>
                        </a:rPr>
                        <a:t>Öğretmenlerin</a:t>
                      </a:r>
                      <a:r>
                        <a:rPr lang="en-US" sz="1200" dirty="0">
                          <a:effectLst/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Merriweather" panose="00000500000000000000" pitchFamily="2" charset="0"/>
                        </a:rPr>
                        <a:t>Çevrimiçi</a:t>
                      </a:r>
                      <a:r>
                        <a:rPr lang="en-US" sz="1200" dirty="0">
                          <a:effectLst/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Merriweather" panose="00000500000000000000" pitchFamily="2" charset="0"/>
                        </a:rPr>
                        <a:t>Öğrenmeye</a:t>
                      </a:r>
                      <a:r>
                        <a:rPr lang="en-US" sz="1200" dirty="0">
                          <a:effectLst/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Merriweather" panose="00000500000000000000" pitchFamily="2" charset="0"/>
                        </a:rPr>
                        <a:t>İlişkin</a:t>
                      </a:r>
                      <a:r>
                        <a:rPr lang="en-US" sz="1200" dirty="0">
                          <a:effectLst/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Merriweather" panose="00000500000000000000" pitchFamily="2" charset="0"/>
                        </a:rPr>
                        <a:t>Yeterliliği</a:t>
                      </a:r>
                      <a:r>
                        <a:rPr lang="en-US" sz="1200" dirty="0">
                          <a:effectLst/>
                          <a:latin typeface="Merriweather" panose="00000500000000000000" pitchFamily="2" charset="0"/>
                        </a:rPr>
                        <a:t> (</a:t>
                      </a:r>
                      <a:r>
                        <a:rPr lang="en-US" sz="1200" dirty="0" err="1">
                          <a:effectLst/>
                          <a:highlight>
                            <a:srgbClr val="FFFF00"/>
                          </a:highlight>
                          <a:latin typeface="Merriweather" panose="00000500000000000000" pitchFamily="2" charset="0"/>
                        </a:rPr>
                        <a:t>Pandeminin</a:t>
                      </a: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highlight>
                            <a:srgbClr val="FFFF00"/>
                          </a:highlight>
                          <a:latin typeface="Merriweather" panose="00000500000000000000" pitchFamily="2" charset="0"/>
                        </a:rPr>
                        <a:t>Başlangıcı</a:t>
                      </a:r>
                      <a:r>
                        <a:rPr lang="en-US" sz="1200" dirty="0">
                          <a:effectLst/>
                          <a:latin typeface="Merriweather" panose="00000500000000000000" pitchFamily="2" charset="0"/>
                        </a:rPr>
                        <a:t>)</a:t>
                      </a:r>
                      <a:endParaRPr lang="en-US" sz="11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erriweather" panose="00000500000000000000" pitchFamily="2" charset="0"/>
                        </a:rPr>
                        <a:t>55</a:t>
                      </a:r>
                      <a:endParaRPr lang="en-US" sz="11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Merriweather" panose="00000500000000000000" pitchFamily="2" charset="0"/>
                        </a:rPr>
                        <a:t>3.7004</a:t>
                      </a:r>
                      <a:endParaRPr lang="en-US" sz="1100" dirty="0">
                        <a:effectLst/>
                        <a:highlight>
                          <a:srgbClr val="FFFF00"/>
                        </a:highlight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erriweather" panose="00000500000000000000" pitchFamily="2" charset="0"/>
                        </a:rPr>
                        <a:t>.72778</a:t>
                      </a:r>
                      <a:endParaRPr lang="en-US" sz="110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erriweather" panose="00000500000000000000" pitchFamily="2" charset="0"/>
                        </a:rPr>
                        <a:t>.09813</a:t>
                      </a:r>
                      <a:endParaRPr lang="en-US" sz="110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71295403"/>
                  </a:ext>
                </a:extLst>
              </a:tr>
              <a:tr h="802431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Merriweather" panose="00000500000000000000" pitchFamily="2" charset="0"/>
                        </a:rPr>
                        <a:t>Sorular</a:t>
                      </a:r>
                      <a:r>
                        <a:rPr lang="en-US" sz="1200" dirty="0">
                          <a:effectLst/>
                          <a:latin typeface="Merriweather" panose="00000500000000000000" pitchFamily="2" charset="0"/>
                        </a:rPr>
                        <a:t> 22-28 </a:t>
                      </a:r>
                      <a:r>
                        <a:rPr lang="en-US" sz="1200" dirty="0" err="1">
                          <a:effectLst/>
                          <a:latin typeface="Merriweather" panose="00000500000000000000" pitchFamily="2" charset="0"/>
                        </a:rPr>
                        <a:t>Öğretmenlerin</a:t>
                      </a:r>
                      <a:r>
                        <a:rPr lang="en-US" sz="1200" dirty="0">
                          <a:effectLst/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highlight>
                            <a:srgbClr val="FFFF00"/>
                          </a:highlight>
                          <a:latin typeface="Merriweather" panose="00000500000000000000" pitchFamily="2" charset="0"/>
                        </a:rPr>
                        <a:t>veri</a:t>
                      </a: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highlight>
                            <a:srgbClr val="FFFF00"/>
                          </a:highlight>
                          <a:latin typeface="Merriweather" panose="00000500000000000000" pitchFamily="2" charset="0"/>
                        </a:rPr>
                        <a:t>toplama</a:t>
                      </a: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highlight>
                            <a:srgbClr val="FFFF00"/>
                          </a:highlight>
                          <a:latin typeface="Merriweather" panose="00000500000000000000" pitchFamily="2" charset="0"/>
                        </a:rPr>
                        <a:t>sırasındaki</a:t>
                      </a: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Merriweather" panose="00000500000000000000" pitchFamily="2" charset="0"/>
                        </a:rPr>
                        <a:t>çevrimiçi</a:t>
                      </a:r>
                      <a:r>
                        <a:rPr lang="en-US" sz="1200" dirty="0">
                          <a:effectLst/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Merriweather" panose="00000500000000000000" pitchFamily="2" charset="0"/>
                        </a:rPr>
                        <a:t>öğrenme</a:t>
                      </a:r>
                      <a:r>
                        <a:rPr lang="en-US" sz="1200" dirty="0">
                          <a:effectLst/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Merriweather" panose="00000500000000000000" pitchFamily="2" charset="0"/>
                        </a:rPr>
                        <a:t>yeterliliği</a:t>
                      </a:r>
                      <a:endParaRPr lang="en-US" sz="11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erriweather" panose="00000500000000000000" pitchFamily="2" charset="0"/>
                        </a:rPr>
                        <a:t>55</a:t>
                      </a:r>
                      <a:endParaRPr lang="en-US" sz="110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FFFF00"/>
                          </a:highlight>
                          <a:latin typeface="Merriweather" panose="00000500000000000000" pitchFamily="2" charset="0"/>
                        </a:rPr>
                        <a:t>3.9221</a:t>
                      </a:r>
                      <a:endParaRPr lang="en-US" sz="1100" dirty="0">
                        <a:effectLst/>
                        <a:highlight>
                          <a:srgbClr val="FFFF00"/>
                        </a:highlight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Merriweather" panose="00000500000000000000" pitchFamily="2" charset="0"/>
                        </a:rPr>
                        <a:t>.77265</a:t>
                      </a:r>
                      <a:endParaRPr lang="en-US" sz="110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erriweather" panose="00000500000000000000" pitchFamily="2" charset="0"/>
                        </a:rPr>
                        <a:t>.10418</a:t>
                      </a:r>
                      <a:endParaRPr lang="en-US" sz="1100" dirty="0">
                        <a:effectLst/>
                        <a:latin typeface="Merriweather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5373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567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494936" y="16474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Sonuçları</a:t>
            </a:r>
            <a:endParaRPr dirty="0"/>
          </a:p>
        </p:txBody>
      </p:sp>
      <p:sp>
        <p:nvSpPr>
          <p:cNvPr id="2059" name="Google Shape;205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" name="Google Shape;1897;p14">
            <a:extLst>
              <a:ext uri="{FF2B5EF4-FFF2-40B4-BE49-F238E27FC236}">
                <a16:creationId xmlns:a16="http://schemas.microsoft.com/office/drawing/2014/main" id="{5D0ADDF4-1C8C-C9B6-5F37-694BF11AF76F}"/>
              </a:ext>
            </a:extLst>
          </p:cNvPr>
          <p:cNvSpPr txBox="1"/>
          <p:nvPr/>
        </p:nvSpPr>
        <p:spPr>
          <a:xfrm>
            <a:off x="1620610" y="775553"/>
            <a:ext cx="5902779" cy="65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Öğretmenlerin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İçi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Eğitimde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Hazırbulunuşluğun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Kaynağı</a:t>
            </a:r>
            <a:endParaRPr lang="en-US" b="1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A2E7A-B95E-BC98-B5DA-EBAD9AB88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1405352"/>
            <a:ext cx="5290458" cy="2332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A140B6A-B522-E590-8BF4-17E1B761E817}"/>
              </a:ext>
            </a:extLst>
          </p:cNvPr>
          <p:cNvSpPr/>
          <p:nvPr/>
        </p:nvSpPr>
        <p:spPr>
          <a:xfrm>
            <a:off x="981755" y="2299406"/>
            <a:ext cx="79193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F64B5EE-4398-693C-9633-EEB7ABB0AD5D}"/>
              </a:ext>
            </a:extLst>
          </p:cNvPr>
          <p:cNvSpPr/>
          <p:nvPr/>
        </p:nvSpPr>
        <p:spPr>
          <a:xfrm>
            <a:off x="981754" y="2698176"/>
            <a:ext cx="79193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897;p14">
            <a:extLst>
              <a:ext uri="{FF2B5EF4-FFF2-40B4-BE49-F238E27FC236}">
                <a16:creationId xmlns:a16="http://schemas.microsoft.com/office/drawing/2014/main" id="{15206F6E-B3F2-B466-5AD9-97D9DB8AD329}"/>
              </a:ext>
            </a:extLst>
          </p:cNvPr>
          <p:cNvSpPr txBox="1"/>
          <p:nvPr/>
        </p:nvSpPr>
        <p:spPr>
          <a:xfrm>
            <a:off x="2875668" y="3707921"/>
            <a:ext cx="6268132" cy="65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1-Çalıştığım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Kurum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Eğitim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Sağladı</a:t>
            </a:r>
            <a:endParaRPr lang="en-US" b="1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2- Bu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Konuda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Kendimi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Geliştirdim</a:t>
            </a:r>
            <a:endParaRPr lang="en-US" b="1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19157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584743" y="-121003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Sonuçları</a:t>
            </a:r>
            <a:endParaRPr dirty="0"/>
          </a:p>
        </p:txBody>
      </p:sp>
      <p:sp>
        <p:nvSpPr>
          <p:cNvPr id="2059" name="Google Shape;205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" name="Google Shape;1897;p14">
            <a:extLst>
              <a:ext uri="{FF2B5EF4-FFF2-40B4-BE49-F238E27FC236}">
                <a16:creationId xmlns:a16="http://schemas.microsoft.com/office/drawing/2014/main" id="{5D0ADDF4-1C8C-C9B6-5F37-694BF11AF76F}"/>
              </a:ext>
            </a:extLst>
          </p:cNvPr>
          <p:cNvSpPr txBox="1"/>
          <p:nvPr/>
        </p:nvSpPr>
        <p:spPr>
          <a:xfrm>
            <a:off x="408213" y="884360"/>
            <a:ext cx="923380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b="1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62C9603-D50B-7D86-A29D-A05B98DA7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18739"/>
              </p:ext>
            </p:extLst>
          </p:nvPr>
        </p:nvGraphicFramePr>
        <p:xfrm>
          <a:off x="1066800" y="440115"/>
          <a:ext cx="6096000" cy="4215705"/>
        </p:xfrm>
        <a:graphic>
          <a:graphicData uri="http://schemas.openxmlformats.org/drawingml/2006/table">
            <a:tbl>
              <a:tblPr firstRow="1" bandRow="1">
                <a:tableStyleId>{8DAEDABC-BADD-4293-A472-D3AD88E73092}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1119369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78440425"/>
                    </a:ext>
                  </a:extLst>
                </a:gridCol>
              </a:tblGrid>
              <a:tr h="376409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Merriweather" panose="00000500000000000000" pitchFamily="2" charset="0"/>
                        </a:rPr>
                        <a:t>Temalar</a:t>
                      </a:r>
                      <a:endParaRPr lang="en-US" b="1" dirty="0">
                        <a:latin typeface="Merriweather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Merriweather" panose="00000500000000000000" pitchFamily="2" charset="0"/>
                        </a:rPr>
                        <a:t>Çıkarımlar</a:t>
                      </a:r>
                      <a:endParaRPr lang="en-US" b="1" dirty="0">
                        <a:latin typeface="Merriweather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036610"/>
                  </a:ext>
                </a:extLst>
              </a:tr>
              <a:tr h="1005248">
                <a:tc>
                  <a:txBody>
                    <a:bodyPr/>
                    <a:lstStyle/>
                    <a:p>
                      <a:r>
                        <a:rPr lang="en-US" b="0" i="1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Çevrim</a:t>
                      </a:r>
                      <a:r>
                        <a:rPr lang="en-US" b="0" i="1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içi </a:t>
                      </a:r>
                      <a:r>
                        <a:rPr lang="en-US" b="0" i="1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öğrenmeye</a:t>
                      </a:r>
                      <a:r>
                        <a:rPr lang="en-US" b="0" i="1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  <a:r>
                        <a:rPr lang="en-US" b="0" i="1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ilişkin</a:t>
                      </a:r>
                      <a:r>
                        <a:rPr lang="en-US" b="0" i="1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  <a:r>
                        <a:rPr lang="en-US" b="0" i="1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algılar</a:t>
                      </a:r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Çevrim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içi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öğrenme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konusundaki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yetersiz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bilgi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nedeniyle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tereddüt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ve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endişe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duygusu</a:t>
                      </a:r>
                      <a:endParaRPr lang="en-US" sz="1200" dirty="0">
                        <a:latin typeface="Merriweather" panose="00000500000000000000" pitchFamily="2" charset="0"/>
                      </a:endParaRPr>
                    </a:p>
                    <a:p>
                      <a:pPr algn="ctr"/>
                      <a:endParaRPr lang="en-US" sz="1200" dirty="0">
                        <a:latin typeface="Merriweather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992044"/>
                  </a:ext>
                </a:extLst>
              </a:tr>
              <a:tr h="1005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1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Çevrim</a:t>
                      </a:r>
                      <a:r>
                        <a:rPr lang="en-US" b="0" i="1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içi </a:t>
                      </a:r>
                      <a:r>
                        <a:rPr lang="en-US" b="0" i="1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öğrenmeye</a:t>
                      </a:r>
                      <a:r>
                        <a:rPr lang="en-US" b="0" i="1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  <a:r>
                        <a:rPr lang="en-US" b="0" i="1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yönelik</a:t>
                      </a:r>
                      <a:r>
                        <a:rPr lang="en-US" b="0" i="1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  <a:r>
                        <a:rPr lang="en-US" b="0" i="1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eleştiri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Altyapıdan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memnuniyetsizlik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,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eğitim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ve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destek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eksikliği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,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öğrenciler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için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danışmanlık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eksikliği</a:t>
                      </a:r>
                      <a:endParaRPr lang="en-US" sz="1200" dirty="0">
                        <a:latin typeface="Merriweather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410677"/>
                  </a:ext>
                </a:extLst>
              </a:tr>
              <a:tr h="712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1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Çevrim</a:t>
                      </a:r>
                      <a:r>
                        <a:rPr lang="en-US" b="0" i="1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içi </a:t>
                      </a:r>
                      <a:r>
                        <a:rPr lang="en-US" b="0" i="1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öğrenme</a:t>
                      </a:r>
                      <a:r>
                        <a:rPr lang="en-US" b="0" i="1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  <a:r>
                        <a:rPr lang="en-US" b="0" i="1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motivasyonu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Motivasyon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ve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etkileşimin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güçlü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bir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bağı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olması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,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teknolojik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sorunlar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ve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çevrim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içi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öğrenmeye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aşina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olmama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kullanıcıların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motivasyonu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ve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etkileşimi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üzerinde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önemli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bir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etkiye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yaratması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953870"/>
                  </a:ext>
                </a:extLst>
              </a:tr>
              <a:tr h="712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i="1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Çevrim</a:t>
                      </a:r>
                      <a:r>
                        <a:rPr lang="en-US" b="0" i="1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içi </a:t>
                      </a:r>
                      <a:r>
                        <a:rPr lang="en-US" b="0" i="1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öğrenme</a:t>
                      </a:r>
                      <a:r>
                        <a:rPr lang="en-US" b="0" i="1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  <a:r>
                        <a:rPr lang="en-US" b="0" i="1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ile</a:t>
                      </a:r>
                      <a:r>
                        <a:rPr lang="en-US" b="0" i="1" dirty="0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 </a:t>
                      </a:r>
                      <a:r>
                        <a:rPr lang="en-US" b="0" i="1" dirty="0" err="1">
                          <a:solidFill>
                            <a:srgbClr val="2C3E50"/>
                          </a:solidFill>
                          <a:latin typeface="Merriweather" panose="00000500000000000000" pitchFamily="2" charset="0"/>
                          <a:sym typeface="Merriweather"/>
                        </a:rPr>
                        <a:t>gelecek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Çevrim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içi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öğrenmenin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geleceği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hakkında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karışIk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duygular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olması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,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bazıları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tam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zamanlı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çevrimiçi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eğitmen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olarak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kendilerini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görebildi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,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çoğunluk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çevrimiçi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öğrenmenin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daha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da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büyüyeceğine</a:t>
                      </a:r>
                      <a:r>
                        <a:rPr lang="en-US" sz="1200" dirty="0">
                          <a:latin typeface="Merriweather" panose="00000500000000000000" pitchFamily="2" charset="0"/>
                        </a:rPr>
                        <a:t> </a:t>
                      </a:r>
                      <a:r>
                        <a:rPr lang="en-US" sz="1200" dirty="0" err="1">
                          <a:latin typeface="Merriweather" panose="00000500000000000000" pitchFamily="2" charset="0"/>
                        </a:rPr>
                        <a:t>inanıyor</a:t>
                      </a:r>
                      <a:endParaRPr lang="en-US" sz="1200" dirty="0">
                        <a:latin typeface="Merriweather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919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340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584743" y="-121003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Sonuçları</a:t>
            </a:r>
            <a:endParaRPr dirty="0"/>
          </a:p>
        </p:txBody>
      </p:sp>
      <p:sp>
        <p:nvSpPr>
          <p:cNvPr id="2059" name="Google Shape;205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" name="Google Shape;1897;p14">
            <a:extLst>
              <a:ext uri="{FF2B5EF4-FFF2-40B4-BE49-F238E27FC236}">
                <a16:creationId xmlns:a16="http://schemas.microsoft.com/office/drawing/2014/main" id="{5D0ADDF4-1C8C-C9B6-5F37-694BF11AF76F}"/>
              </a:ext>
            </a:extLst>
          </p:cNvPr>
          <p:cNvSpPr txBox="1"/>
          <p:nvPr/>
        </p:nvSpPr>
        <p:spPr>
          <a:xfrm>
            <a:off x="1338943" y="876195"/>
            <a:ext cx="6880500" cy="16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Çalışmada</a:t>
            </a:r>
            <a:r>
              <a:rPr lang="en-US" b="1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Kısıtlamalar</a:t>
            </a:r>
            <a:endParaRPr lang="en-US" b="1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b="1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55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Katılımcı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İle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Geneleme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Yapılamaz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İçi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Öğretimi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Acil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Uzaktan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Öğretimi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Birbirinden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Ayırmamız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Lazım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424866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699043" y="32160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Çevrim</a:t>
            </a:r>
            <a:r>
              <a:rPr lang="en-US" dirty="0"/>
              <a:t> içi </a:t>
            </a:r>
            <a:r>
              <a:rPr lang="en-US" dirty="0" err="1"/>
              <a:t>Öğrenim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Son </a:t>
            </a:r>
            <a:r>
              <a:rPr lang="en-US" dirty="0" err="1"/>
              <a:t>Söz</a:t>
            </a:r>
            <a:endParaRPr lang="en-US" dirty="0"/>
          </a:p>
        </p:txBody>
      </p:sp>
      <p:sp>
        <p:nvSpPr>
          <p:cNvPr id="2059" name="Google Shape;205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7" name="Google Shape;1897;p14">
            <a:extLst>
              <a:ext uri="{FF2B5EF4-FFF2-40B4-BE49-F238E27FC236}">
                <a16:creationId xmlns:a16="http://schemas.microsoft.com/office/drawing/2014/main" id="{911D40C1-EA12-DE3A-3B4D-BDDBC54F5A8D}"/>
              </a:ext>
            </a:extLst>
          </p:cNvPr>
          <p:cNvSpPr txBox="1"/>
          <p:nvPr/>
        </p:nvSpPr>
        <p:spPr>
          <a:xfrm>
            <a:off x="800100" y="1014989"/>
            <a:ext cx="923380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içi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eğitmen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eğitimi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sağlamak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içi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uygun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materyaller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bulundurmak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içi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de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kalite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kontrollü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sağlamak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içi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öğrenimde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alt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yapıyı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pratik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kullanıcı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dostu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tutmak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içi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öğrenimde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öğrencilere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destek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sağlamak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(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Teknik 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Rehberlik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Harmanlanmış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ile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öğrenimi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geliştirmek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(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Yüz-Yüze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+ 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içi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Eğitmenler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kendilerini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teknolojik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araçları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ile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güncel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tutmak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Kurum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olarak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içi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eğitim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ile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daha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geniş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kitlelere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ulaşmak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30924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19"/>
          <p:cNvSpPr txBox="1">
            <a:spLocks noGrp="1"/>
          </p:cNvSpPr>
          <p:nvPr>
            <p:ph type="ctrTitle" idx="4294967295"/>
          </p:nvPr>
        </p:nvSpPr>
        <p:spPr>
          <a:xfrm>
            <a:off x="1251686" y="2885010"/>
            <a:ext cx="6395700" cy="9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FFFFFF"/>
                </a:solidFill>
              </a:rPr>
              <a:t>Soru </a:t>
            </a:r>
            <a:r>
              <a:rPr lang="en-US" sz="7200" dirty="0" err="1">
                <a:solidFill>
                  <a:srgbClr val="FFFFFF"/>
                </a:solidFill>
              </a:rPr>
              <a:t>ve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 err="1">
                <a:solidFill>
                  <a:srgbClr val="FFFFFF"/>
                </a:solidFill>
              </a:rPr>
              <a:t>Cevap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1936" name="Google Shape;1936;p19"/>
          <p:cNvSpPr/>
          <p:nvPr/>
        </p:nvSpPr>
        <p:spPr>
          <a:xfrm>
            <a:off x="3515725" y="299100"/>
            <a:ext cx="2123707" cy="1892065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7" name="Google Shape;1937;p19"/>
          <p:cNvSpPr/>
          <p:nvPr/>
        </p:nvSpPr>
        <p:spPr>
          <a:xfrm>
            <a:off x="4139482" y="743625"/>
            <a:ext cx="867483" cy="100300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15"/>
          <p:cNvSpPr txBox="1">
            <a:spLocks noGrp="1"/>
          </p:cNvSpPr>
          <p:nvPr>
            <p:ph type="body" idx="4294967295"/>
          </p:nvPr>
        </p:nvSpPr>
        <p:spPr>
          <a:xfrm>
            <a:off x="1021080" y="1121312"/>
            <a:ext cx="6988084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Beni </a:t>
            </a:r>
            <a:r>
              <a:rPr lang="en-US" dirty="0" err="1"/>
              <a:t>Dinlediğiniz</a:t>
            </a:r>
            <a:r>
              <a:rPr lang="en-US" dirty="0"/>
              <a:t> </a:t>
            </a:r>
            <a:r>
              <a:rPr lang="en-US" dirty="0" err="1"/>
              <a:t>İçin</a:t>
            </a:r>
            <a:r>
              <a:rPr lang="en-US" dirty="0"/>
              <a:t> </a:t>
            </a:r>
            <a:r>
              <a:rPr lang="en-US" dirty="0" err="1"/>
              <a:t>Teşekkür</a:t>
            </a:r>
            <a:r>
              <a:rPr lang="en-US" dirty="0"/>
              <a:t> </a:t>
            </a:r>
            <a:r>
              <a:rPr lang="en-US" dirty="0" err="1"/>
              <a:t>Ederim</a:t>
            </a:r>
            <a:r>
              <a:rPr lang="en-US" dirty="0"/>
              <a:t>!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u="sng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u="sng" dirty="0"/>
              <a:t>DENIZ ALKAN AYDIN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u="sng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u="sng" dirty="0" err="1"/>
              <a:t>İletişim</a:t>
            </a:r>
            <a:endParaRPr lang="en" sz="1800" u="sng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hlinkClick r:id="rId3"/>
              </a:rPr>
              <a:t>deniz.aydin@toros.edu.tr</a:t>
            </a:r>
            <a:endParaRPr lang="en-US" sz="1800" dirty="0"/>
          </a:p>
        </p:txBody>
      </p:sp>
      <p:sp>
        <p:nvSpPr>
          <p:cNvPr id="1909" name="Google Shape;1909;p1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>
            <a:spLocks noGrp="1"/>
          </p:cNvSpPr>
          <p:nvPr>
            <p:ph type="title"/>
          </p:nvPr>
        </p:nvSpPr>
        <p:spPr>
          <a:xfrm>
            <a:off x="494936" y="16474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kaynakça</a:t>
            </a:r>
            <a:endParaRPr lang="en-US" dirty="0"/>
          </a:p>
        </p:txBody>
      </p:sp>
      <p:sp>
        <p:nvSpPr>
          <p:cNvPr id="2059" name="Google Shape;2059;p3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7" name="Google Shape;1897;p14">
            <a:extLst>
              <a:ext uri="{FF2B5EF4-FFF2-40B4-BE49-F238E27FC236}">
                <a16:creationId xmlns:a16="http://schemas.microsoft.com/office/drawing/2014/main" id="{911D40C1-EA12-DE3A-3B4D-BDDBC54F5A8D}"/>
              </a:ext>
            </a:extLst>
          </p:cNvPr>
          <p:cNvSpPr txBox="1"/>
          <p:nvPr/>
        </p:nvSpPr>
        <p:spPr>
          <a:xfrm>
            <a:off x="57151" y="643244"/>
            <a:ext cx="9140190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Anderson, T. (2008).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Theory and Practice of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Learning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AU Press.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Aydin, D.A. (2021). Preparedness for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learning: An analysis of English teachers in Türkiye.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 on ELT Journal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4(2), 43-69.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https://doi.org/10.14744/felt.2022.4.2.4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 College of Education (ACE). (2022). American College of Education Website. Retrieved from https: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www.ace.edu.tr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Bozkurt, A., &amp; Sharma, R. C. (2020). Emergency remote teaching in a time of global crisis due to coronavirus pandemic.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Asian Journal of Distance Education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15(1),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-vi.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Burns, M. (2011).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Distance Education for Teacher Training: Modes, Models, And Methods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Education Development Center, Inc.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Çebi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&amp;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Reisoğlu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İ. (2020). Digital competence: A study from the perspective of pre-service teachers in Turkey.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New Approaches in Educational Research (NAER Journal),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9(2), 294-308.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Dennis, B.,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Watland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Pirotte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&amp;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Verday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(2004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Role and competencies of the e-tutor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Proceedings Of The Networked Learning Conference 2004.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Gulbahar, Y., &amp;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Kalelioglu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 (2015). Competencies for e-instructors: How to qualify and guarantee sustainability.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Contemporary Educational Technology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6(2), 140-154.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Hodges, C., Moore, S.,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Lockee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B., Trust, T., &amp; Bond, A. (2020). The difference between emergency remote teaching and online learning.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Educause Review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https://er.educause.edu/articles/2020/3/the-difference-between-emergency-remote-teaching-and-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çevrim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içi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-learning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en-US" sz="1200" dirty="0">
              <a:solidFill>
                <a:srgbClr val="2C3E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59554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764357" y="16080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Sunum</a:t>
            </a:r>
            <a:r>
              <a:rPr lang="en-US" dirty="0"/>
              <a:t> </a:t>
            </a:r>
            <a:r>
              <a:rPr lang="en-US" dirty="0" err="1"/>
              <a:t>Kaynağı</a:t>
            </a:r>
            <a:endParaRPr dirty="0"/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Google Shape;1897;p14">
            <a:extLst>
              <a:ext uri="{FF2B5EF4-FFF2-40B4-BE49-F238E27FC236}">
                <a16:creationId xmlns:a16="http://schemas.microsoft.com/office/drawing/2014/main" id="{D70108DF-3C72-CE22-68E3-74D5219BF154}"/>
              </a:ext>
            </a:extLst>
          </p:cNvPr>
          <p:cNvSpPr txBox="1"/>
          <p:nvPr/>
        </p:nvSpPr>
        <p:spPr>
          <a:xfrm>
            <a:off x="1866653" y="1080303"/>
            <a:ext cx="5611832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Makale</a:t>
            </a:r>
            <a:r>
              <a:rPr lang="en-US" b="1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Preparedness for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içi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 Learning : An analysis of English Teachers in </a:t>
            </a:r>
            <a:r>
              <a:rPr lang="tr-TR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Turkiye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çevrim</a:t>
            </a:r>
            <a:r>
              <a:rPr lang="en-US" b="1" u="sng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u="sng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içi</a:t>
            </a:r>
            <a:r>
              <a:rPr lang="en-US" b="1" u="sng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 </a:t>
            </a:r>
            <a:r>
              <a:rPr lang="en-US" b="1" u="sng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Dergi</a:t>
            </a:r>
            <a:r>
              <a:rPr lang="en-US" b="1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Focus On ELT (FELT)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u="sng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Yayınlanma</a:t>
            </a:r>
            <a:r>
              <a:rPr lang="en-US" b="1" u="sng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u="sng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Tarihi</a:t>
            </a:r>
            <a:r>
              <a:rPr lang="en-US" b="1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30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Haziran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, 2022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London Metropolitan University-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Yüksek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Lisans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Tezinden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Uyarlanmıştır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Link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https://doi.org/10.14744/felt.2022.4.2.4</a:t>
            </a:r>
            <a:endParaRPr lang="en-US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5B70409-38CA-F080-16C1-42DE68D13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964" y="3947149"/>
            <a:ext cx="1109030" cy="1109030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A2C770A-7932-9088-975B-D20F9DD83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086" y="3697671"/>
            <a:ext cx="2039801" cy="14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3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605092" y="32160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Çevrimiçi</a:t>
            </a:r>
            <a:r>
              <a:rPr lang="en-US" dirty="0"/>
              <a:t> </a:t>
            </a:r>
            <a:r>
              <a:rPr lang="en-US" dirty="0" err="1"/>
              <a:t>Öğrenmeyi</a:t>
            </a:r>
            <a:r>
              <a:rPr lang="en-US" dirty="0"/>
              <a:t> </a:t>
            </a:r>
            <a:r>
              <a:rPr lang="en-US" dirty="0" err="1"/>
              <a:t>Tanımlama</a:t>
            </a:r>
            <a:endParaRPr lang="en-US"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946934" y="982907"/>
            <a:ext cx="619681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u="sng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Terimler</a:t>
            </a:r>
            <a:r>
              <a:rPr lang="en-US" u="sng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: 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e-learning, Internet learning, virtual learning, web-based learning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distance learning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Uzaktan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tr-TR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Egitim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Wingdings" panose="05000000000000000000" pitchFamily="2" charset="2"/>
              </a:rPr>
              <a:t>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Çevrim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içi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Öğrenim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u="sng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Tarihte</a:t>
            </a:r>
            <a:r>
              <a:rPr lang="en-US" b="1" u="sng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u="sng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Uzaktan</a:t>
            </a:r>
            <a:r>
              <a:rPr lang="en-US" b="1" u="sng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u="sng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Egitim</a:t>
            </a:r>
            <a:r>
              <a:rPr lang="en-US" b="1" u="sng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: </a:t>
            </a: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Posta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Wingdings" panose="05000000000000000000" pitchFamily="2" charset="2"/>
              </a:rPr>
              <a:t>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Telefon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DVD/CD 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 Internet 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Wingdings" panose="05000000000000000000" pitchFamily="2" charset="2"/>
              </a:rPr>
              <a:t> Metaverse (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Wingdings" panose="05000000000000000000" pitchFamily="2" charset="2"/>
              </a:rPr>
              <a:t>Sanal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Wingdings" panose="05000000000000000000" pitchFamily="2" charset="2"/>
              </a:rPr>
              <a:t>Gercek</a:t>
            </a:r>
            <a:r>
              <a:rPr lang="en-US" dirty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Wingdings" panose="05000000000000000000" pitchFamily="2" charset="2"/>
              </a:rPr>
              <a:t>)</a:t>
            </a:r>
            <a:endParaRPr lang="en-US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37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792871" y="594799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Pandemi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Çevrimiçi</a:t>
            </a:r>
            <a:r>
              <a:rPr lang="en-US" dirty="0"/>
              <a:t> </a:t>
            </a:r>
            <a:r>
              <a:rPr lang="en-US" dirty="0" err="1"/>
              <a:t>Öğrenme</a:t>
            </a:r>
            <a:endParaRPr lang="en-US"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946934" y="982907"/>
            <a:ext cx="619681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Emergency Remote Teaching (ERT) (Hodges et al., 2020)</a:t>
            </a:r>
          </a:p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	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Acil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Uzaktan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Öğretim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(AUÖ)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pandemi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sürecinden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olumsuz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etkilendi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Çevrimiçi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öğrenimin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öğretim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teknolojisi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tasarım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planlama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bilim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alanıdır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Dünya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Çapında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Lisans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,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Yüksek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Lisans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Doktora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Programları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Çevrimiçi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u="sng" dirty="0" err="1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Ö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ğrenim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ile</a:t>
            </a:r>
            <a:r>
              <a:rPr lang="en-US" u="sng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u="sng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Gerçekleşmektedir</a:t>
            </a:r>
            <a:endParaRPr lang="en-US" u="sng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50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792871" y="594799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Çevrim</a:t>
            </a:r>
            <a:r>
              <a:rPr lang="en-US" dirty="0"/>
              <a:t> içi </a:t>
            </a:r>
            <a:r>
              <a:rPr lang="en-US" dirty="0" err="1"/>
              <a:t>Öğrenmenin</a:t>
            </a:r>
            <a:r>
              <a:rPr lang="en-US" dirty="0"/>
              <a:t> </a:t>
            </a:r>
            <a:r>
              <a:rPr lang="en-US" dirty="0" err="1"/>
              <a:t>Avantajları</a:t>
            </a:r>
            <a:endParaRPr lang="en-US"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946934" y="982907"/>
            <a:ext cx="7457926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 err="1">
                <a:latin typeface="Merriweather" panose="00000500000000000000" pitchFamily="2" charset="0"/>
              </a:rPr>
              <a:t>Avantajlar</a:t>
            </a:r>
            <a:endParaRPr lang="en-US" u="sng" dirty="0">
              <a:latin typeface="Merriweather" panose="00000500000000000000" pitchFamily="2" charset="0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latin typeface="Merriweather" panose="00000500000000000000" pitchFamily="2" charset="0"/>
              </a:rPr>
              <a:t>Esneklik</a:t>
            </a:r>
            <a:r>
              <a:rPr lang="en-US" dirty="0">
                <a:latin typeface="Merriweather" panose="00000500000000000000" pitchFamily="2" charset="0"/>
              </a:rPr>
              <a:t> </a:t>
            </a:r>
            <a:r>
              <a:rPr lang="en-US" dirty="0" err="1">
                <a:latin typeface="Merriweather" panose="00000500000000000000" pitchFamily="2" charset="0"/>
              </a:rPr>
              <a:t>ve</a:t>
            </a:r>
            <a:r>
              <a:rPr lang="en-US" dirty="0">
                <a:latin typeface="Merriweather" panose="00000500000000000000" pitchFamily="2" charset="0"/>
              </a:rPr>
              <a:t> </a:t>
            </a:r>
            <a:r>
              <a:rPr lang="en-US" dirty="0" err="1">
                <a:latin typeface="Merriweather" panose="00000500000000000000" pitchFamily="2" charset="0"/>
              </a:rPr>
              <a:t>taşınırlık</a:t>
            </a:r>
            <a:endParaRPr lang="en-US" u="sng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Uyarlanmış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eğitim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ea typeface="Merriweather"/>
              <a:cs typeface="Merriweather"/>
              <a:sym typeface="Merriweather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Teknoloji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yeterliliğini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artırmak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ea typeface="Merriweather"/>
              <a:cs typeface="Merriweather"/>
              <a:sym typeface="Merriweather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ğrenci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arzu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ettiği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hız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 da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öğrenir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ea typeface="Merriweather"/>
              <a:cs typeface="Merriweather"/>
              <a:sym typeface="Merriweather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Daha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büyük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kitleye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ulaşabilmek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ea typeface="Merriweather"/>
              <a:cs typeface="Merriweather"/>
              <a:sym typeface="Merriweather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Daha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düşük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maliyet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ea typeface="Merriweather"/>
              <a:cs typeface="Merriweather"/>
              <a:sym typeface="Merriweather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 	</a:t>
            </a:r>
            <a:r>
              <a:rPr lang="en-US" b="1" dirty="0" err="1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Örn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. </a:t>
            </a:r>
            <a:r>
              <a:rPr lang="sv-SE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ABD- Yüksek Lisans Programı Ortalama $ 30-60 bin/Yıllık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sv-SE" dirty="0">
                <a:solidFill>
                  <a:srgbClr val="2C3E50"/>
                </a:solidFill>
                <a:latin typeface="Merriweather" panose="00000500000000000000" pitchFamily="2" charset="0"/>
                <a:ea typeface="Merriweather"/>
                <a:cs typeface="Merriweather"/>
                <a:sym typeface="Merriweather"/>
              </a:rPr>
              <a:t> 	çevrim içi  Yüksek Lisans Program Toplam Maliyet $9,500 (ACE, 2022)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ea typeface="Merriweather"/>
              <a:cs typeface="Merriweather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dirty="0">
              <a:latin typeface="Merriweather" panose="00000500000000000000" pitchFamily="2" charset="0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4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792871" y="594799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Çevrim</a:t>
            </a:r>
            <a:r>
              <a:rPr lang="en-US" dirty="0"/>
              <a:t> içi </a:t>
            </a:r>
            <a:r>
              <a:rPr lang="en-US" dirty="0" err="1"/>
              <a:t>Öğrenmenin</a:t>
            </a:r>
            <a:r>
              <a:rPr lang="en-US" dirty="0"/>
              <a:t> ZORLUKLARI</a:t>
            </a:r>
          </a:p>
        </p:txBody>
      </p:sp>
      <p:sp>
        <p:nvSpPr>
          <p:cNvPr id="1897" name="Google Shape;1897;p14"/>
          <p:cNvSpPr txBox="1"/>
          <p:nvPr/>
        </p:nvSpPr>
        <p:spPr>
          <a:xfrm>
            <a:off x="792871" y="982907"/>
            <a:ext cx="7305526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u="sng" dirty="0" err="1">
                <a:latin typeface="Merriweather" panose="00000500000000000000" pitchFamily="2" charset="0"/>
              </a:rPr>
              <a:t>Zorluklar</a:t>
            </a:r>
            <a:endParaRPr lang="en-US" u="sng" dirty="0">
              <a:latin typeface="Merriweather" panose="00000500000000000000" pitchFamily="2" charset="0"/>
            </a:endParaRP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dirty="0" err="1">
                <a:latin typeface="Merriweather" panose="00000500000000000000" pitchFamily="2" charset="0"/>
              </a:rPr>
              <a:t>Teknoloji</a:t>
            </a:r>
            <a:r>
              <a:rPr lang="en-US" dirty="0">
                <a:latin typeface="Merriweather" panose="00000500000000000000" pitchFamily="2" charset="0"/>
              </a:rPr>
              <a:t> </a:t>
            </a:r>
            <a:r>
              <a:rPr lang="en-US" dirty="0" err="1">
                <a:latin typeface="Merriweather" panose="00000500000000000000" pitchFamily="2" charset="0"/>
              </a:rPr>
              <a:t>yetersizliği</a:t>
            </a:r>
            <a:r>
              <a:rPr lang="en-US" dirty="0">
                <a:latin typeface="Merriweather" panose="00000500000000000000" pitchFamily="2" charset="0"/>
              </a:rPr>
              <a:t> </a:t>
            </a:r>
            <a:r>
              <a:rPr lang="en-US" dirty="0" err="1">
                <a:latin typeface="Merriweather" panose="00000500000000000000" pitchFamily="2" charset="0"/>
              </a:rPr>
              <a:t>ve</a:t>
            </a:r>
            <a:r>
              <a:rPr lang="en-US" dirty="0">
                <a:latin typeface="Merriweather" panose="00000500000000000000" pitchFamily="2" charset="0"/>
              </a:rPr>
              <a:t> </a:t>
            </a:r>
            <a:r>
              <a:rPr lang="en-US" dirty="0" err="1">
                <a:latin typeface="Merriweather" panose="00000500000000000000" pitchFamily="2" charset="0"/>
              </a:rPr>
              <a:t>donanım</a:t>
            </a:r>
            <a:r>
              <a:rPr lang="en-US" dirty="0">
                <a:latin typeface="Merriweather" panose="00000500000000000000" pitchFamily="2" charset="0"/>
              </a:rPr>
              <a:t> </a:t>
            </a:r>
            <a:r>
              <a:rPr lang="en-US" dirty="0" err="1">
                <a:latin typeface="Merriweather" panose="00000500000000000000" pitchFamily="2" charset="0"/>
              </a:rPr>
              <a:t>eksikliği</a:t>
            </a:r>
            <a:r>
              <a:rPr lang="en-US" dirty="0">
                <a:latin typeface="Merriweather" panose="00000500000000000000" pitchFamily="2" charset="0"/>
              </a:rPr>
              <a:t> (</a:t>
            </a:r>
            <a:r>
              <a:rPr lang="en-US" dirty="0" err="1">
                <a:latin typeface="Merriweather" panose="00000500000000000000" pitchFamily="2" charset="0"/>
              </a:rPr>
              <a:t>öğrenciler</a:t>
            </a:r>
            <a:r>
              <a:rPr lang="en-US" dirty="0">
                <a:latin typeface="Merriweather" panose="00000500000000000000" pitchFamily="2" charset="0"/>
              </a:rPr>
              <a:t> </a:t>
            </a:r>
            <a:r>
              <a:rPr lang="en-US" dirty="0" err="1">
                <a:latin typeface="Merriweather" panose="00000500000000000000" pitchFamily="2" charset="0"/>
              </a:rPr>
              <a:t>veya</a:t>
            </a:r>
            <a:r>
              <a:rPr lang="en-US" dirty="0">
                <a:latin typeface="Merriweather" panose="00000500000000000000" pitchFamily="2" charset="0"/>
              </a:rPr>
              <a:t> </a:t>
            </a:r>
            <a:r>
              <a:rPr lang="en-US" dirty="0" err="1">
                <a:latin typeface="Merriweather" panose="00000500000000000000" pitchFamily="2" charset="0"/>
              </a:rPr>
              <a:t>eğitmenler</a:t>
            </a:r>
            <a:r>
              <a:rPr lang="en-US" dirty="0">
                <a:latin typeface="Merriweather" panose="00000500000000000000" pitchFamily="2" charset="0"/>
              </a:rPr>
              <a:t>)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Etkileşim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ve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motivasyon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Derin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öğrenim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Altyapı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sınırlamaları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(e.g., LMS)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de-DE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Bazı kişilik özelliklerine uymayabilir (</a:t>
            </a:r>
            <a:r>
              <a:rPr lang="de-DE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öz</a:t>
            </a:r>
            <a:r>
              <a:rPr lang="de-DE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de-DE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yeterlilik-güven,disiplin</a:t>
            </a:r>
            <a:r>
              <a:rPr lang="de-DE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gerektirir)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Uyumlu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öğrenme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materyallerine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olan</a:t>
            </a:r>
            <a:r>
              <a:rPr lang="en-US" dirty="0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 </a:t>
            </a:r>
            <a:r>
              <a:rPr lang="en-US" dirty="0" err="1">
                <a:solidFill>
                  <a:srgbClr val="2C3E50"/>
                </a:solidFill>
                <a:latin typeface="Merriweather" panose="00000500000000000000" pitchFamily="2" charset="0"/>
                <a:sym typeface="Merriweather"/>
              </a:rPr>
              <a:t>ihtiyaç</a:t>
            </a: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31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605092" y="32160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Çevrim</a:t>
            </a:r>
            <a:r>
              <a:rPr lang="en-US" dirty="0"/>
              <a:t> içi </a:t>
            </a:r>
            <a:r>
              <a:rPr lang="en-US" dirty="0" err="1"/>
              <a:t>Öğrenmede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Araçlar</a:t>
            </a:r>
            <a:endParaRPr lang="en-US"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946934" y="982907"/>
            <a:ext cx="619681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FF76A-BFB1-ACC5-C154-651D5AA68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30" y="1099293"/>
            <a:ext cx="5958458" cy="33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7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605092" y="321600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Çevrim</a:t>
            </a:r>
            <a:r>
              <a:rPr lang="en-US" dirty="0"/>
              <a:t> içi </a:t>
            </a:r>
            <a:r>
              <a:rPr lang="en-US" dirty="0" err="1"/>
              <a:t>Öğrenmede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Araçlar</a:t>
            </a:r>
            <a:endParaRPr lang="en-US"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946934" y="982907"/>
            <a:ext cx="6196817" cy="298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rgbClr val="2C3E50"/>
              </a:solidFill>
              <a:latin typeface="Merriweather" panose="00000500000000000000" pitchFamily="2" charset="0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028" name="Picture 4" descr="Mentimeter Reviews 2022: Details, Pricing, &amp; Features | G2">
            <a:extLst>
              <a:ext uri="{FF2B5EF4-FFF2-40B4-BE49-F238E27FC236}">
                <a16:creationId xmlns:a16="http://schemas.microsoft.com/office/drawing/2014/main" id="{3CA6F69E-68A2-2AFC-0285-2F4100C5E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79" y="1386107"/>
            <a:ext cx="2971935" cy="15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Flipgrid Logo and symbol, meaning, history, PNG, brand">
            <a:extLst>
              <a:ext uri="{FF2B5EF4-FFF2-40B4-BE49-F238E27FC236}">
                <a16:creationId xmlns:a16="http://schemas.microsoft.com/office/drawing/2014/main" id="{998557EA-9BBE-45B6-C579-7E940FA0C8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68684" y="2314118"/>
            <a:ext cx="449885" cy="4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Flip">
            <a:extLst>
              <a:ext uri="{FF2B5EF4-FFF2-40B4-BE49-F238E27FC236}">
                <a16:creationId xmlns:a16="http://schemas.microsoft.com/office/drawing/2014/main" id="{6B6A6399-8C93-5CDE-344D-63BD3C655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37" y="1296805"/>
            <a:ext cx="1591863" cy="159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ahoot! logo in transparent PNG format">
            <a:extLst>
              <a:ext uri="{FF2B5EF4-FFF2-40B4-BE49-F238E27FC236}">
                <a16:creationId xmlns:a16="http://schemas.microsoft.com/office/drawing/2014/main" id="{B5A9DCDB-6B88-7027-47F1-CD2218A97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10" y="3437770"/>
            <a:ext cx="1093727" cy="118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6D43C1-E26A-94E5-9C68-72B1D43C0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320" y="3489314"/>
            <a:ext cx="2174919" cy="992898"/>
          </a:xfrm>
          <a:prstGeom prst="rect">
            <a:avLst/>
          </a:prstGeom>
        </p:spPr>
      </p:pic>
      <p:pic>
        <p:nvPicPr>
          <p:cNvPr id="1042" name="Picture 18" descr="Google Slides PNG Logo Free Download - Free Transparent PNG Logos">
            <a:extLst>
              <a:ext uri="{FF2B5EF4-FFF2-40B4-BE49-F238E27FC236}">
                <a16:creationId xmlns:a16="http://schemas.microsoft.com/office/drawing/2014/main" id="{0885842A-E8BD-1B36-2376-6F7810D34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48" y="3213926"/>
            <a:ext cx="1746388" cy="168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adlet Raises $1.2 Million For Its Easy-To-Use, Collaborative Website  Builder | Student learning, Technology tools, Educational technology tools">
            <a:extLst>
              <a:ext uri="{FF2B5EF4-FFF2-40B4-BE49-F238E27FC236}">
                <a16:creationId xmlns:a16="http://schemas.microsoft.com/office/drawing/2014/main" id="{6FE8E327-C559-98D6-9CF8-AB5D2F8F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45" y="1150799"/>
            <a:ext cx="1100815" cy="12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6A2177A-6466-1AD9-8771-D857C6B7F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40" y="1130112"/>
            <a:ext cx="1857060" cy="148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90989"/>
      </p:ext>
    </p:extLst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1447</Words>
  <Application>Microsoft Office PowerPoint</Application>
  <PresentationFormat>On-screen Show (16:9)</PresentationFormat>
  <Paragraphs>227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Merriweather</vt:lpstr>
      <vt:lpstr>Times New Roman</vt:lpstr>
      <vt:lpstr>Wingdings</vt:lpstr>
      <vt:lpstr>Amatic SC</vt:lpstr>
      <vt:lpstr>Congenial</vt:lpstr>
      <vt:lpstr>Arial</vt:lpstr>
      <vt:lpstr>Forte</vt:lpstr>
      <vt:lpstr>Nathaniel template</vt:lpstr>
      <vt:lpstr>Çevrim içi Eğitimde Hazırbulunuşluk</vt:lpstr>
      <vt:lpstr>genel bakış</vt:lpstr>
      <vt:lpstr>Sunum Kaynağı</vt:lpstr>
      <vt:lpstr>Çevrimiçi Öğrenmeyi Tanımlama</vt:lpstr>
      <vt:lpstr>Pandemi ve Çevrimiçi Öğrenme</vt:lpstr>
      <vt:lpstr>Çevrim içi Öğrenmenin Avantajları</vt:lpstr>
      <vt:lpstr>Çevrim içi Öğrenmenin ZORLUKLARI</vt:lpstr>
      <vt:lpstr>Çevrim içi Öğrenmede Kullanılan Araçlar</vt:lpstr>
      <vt:lpstr>Çevrim içi Öğrenmede Kullanılan Araçlar</vt:lpstr>
      <vt:lpstr>Çevrim içi Öğrenmede Kullanılan Araçlar</vt:lpstr>
      <vt:lpstr> Çevrim içi Öğrenmede Kullanılan Araçlar</vt:lpstr>
      <vt:lpstr> Çevrim içi Öğrenmede Kullanılan Araçlar</vt:lpstr>
      <vt:lpstr> Çevrim içi Öğrenmede Kullanılan Araçlar</vt:lpstr>
      <vt:lpstr> Çevrim içi Öğrenmede Kullanılan Araçlar</vt:lpstr>
      <vt:lpstr>Çevrim içi Eğitmenin Görev Dağılımı</vt:lpstr>
      <vt:lpstr>  Çevrim içi Eğitmenin Hazırbulunuşluğu</vt:lpstr>
      <vt:lpstr>Araştırma ve Özet</vt:lpstr>
      <vt:lpstr>Araştırma ve Özet</vt:lpstr>
      <vt:lpstr>Araştırma ve Özet</vt:lpstr>
      <vt:lpstr>Araştırma ve Özet</vt:lpstr>
      <vt:lpstr>Araştırma Sonuçları</vt:lpstr>
      <vt:lpstr>Araştırma Sonuçları</vt:lpstr>
      <vt:lpstr>Araştırma Sonuçları</vt:lpstr>
      <vt:lpstr>Araştırma Sonuçları</vt:lpstr>
      <vt:lpstr>Araştırma Sonuçları</vt:lpstr>
      <vt:lpstr>Çevrim içi Öğrenim ile ilgili Son Söz</vt:lpstr>
      <vt:lpstr>Soru ve Cevap</vt:lpstr>
      <vt:lpstr>PowerPoint Presentation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Çevrimiçi Eğitime Hazırlık</dc:title>
  <dc:creator>Dennis A. Aydin</dc:creator>
  <cp:lastModifiedBy>Deniz Aydin</cp:lastModifiedBy>
  <cp:revision>39</cp:revision>
  <dcterms:modified xsi:type="dcterms:W3CDTF">2023-03-15T10:56:58Z</dcterms:modified>
</cp:coreProperties>
</file>